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862" r:id="rId3"/>
    <p:sldId id="924" r:id="rId4"/>
    <p:sldId id="1073" r:id="rId5"/>
    <p:sldId id="1072" r:id="rId6"/>
    <p:sldId id="1087" r:id="rId7"/>
    <p:sldId id="1074" r:id="rId9"/>
    <p:sldId id="1039" r:id="rId10"/>
    <p:sldId id="872" r:id="rId11"/>
    <p:sldId id="928" r:id="rId12"/>
    <p:sldId id="1040" r:id="rId13"/>
    <p:sldId id="1038" r:id="rId14"/>
    <p:sldId id="1042" r:id="rId15"/>
    <p:sldId id="1043" r:id="rId16"/>
    <p:sldId id="1061" r:id="rId17"/>
    <p:sldId id="1044" r:id="rId18"/>
    <p:sldId id="1051" r:id="rId19"/>
    <p:sldId id="1045" r:id="rId20"/>
    <p:sldId id="926" r:id="rId21"/>
    <p:sldId id="1075" r:id="rId22"/>
    <p:sldId id="1076" r:id="rId23"/>
    <p:sldId id="1077" r:id="rId24"/>
    <p:sldId id="1086" r:id="rId25"/>
    <p:sldId id="1079" r:id="rId26"/>
    <p:sldId id="1080" r:id="rId27"/>
    <p:sldId id="1081" r:id="rId28"/>
    <p:sldId id="1082" r:id="rId29"/>
    <p:sldId id="1083" r:id="rId30"/>
    <p:sldId id="1084" r:id="rId31"/>
    <p:sldId id="1085" r:id="rId32"/>
    <p:sldId id="1046" r:id="rId33"/>
    <p:sldId id="1041" r:id="rId34"/>
    <p:sldId id="1047" r:id="rId35"/>
    <p:sldId id="1048" r:id="rId36"/>
    <p:sldId id="1049" r:id="rId37"/>
    <p:sldId id="105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zw" initials="z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 autoAdjust="0"/>
    <p:restoredTop sz="96279" autoAdjust="0"/>
  </p:normalViewPr>
  <p:slideViewPr>
    <p:cSldViewPr snapToGrid="0" showGuides="1">
      <p:cViewPr>
        <p:scale>
          <a:sx n="100" d="100"/>
          <a:sy n="100" d="100"/>
        </p:scale>
        <p:origin x="222" y="246"/>
      </p:cViewPr>
      <p:guideLst>
        <p:guide orient="horz" pos="2171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打个比方，你要给两个孩子同时喂奶。</a:t>
            </a:r>
            <a:endParaRPr lang="zh-CN" altLang="en-US"/>
          </a:p>
          <a:p>
            <a:r>
              <a:rPr lang="zh-CN" altLang="en-US"/>
              <a:t>1，用一个奶给两个孩子轮流喂，这叫并发。</a:t>
            </a:r>
            <a:endParaRPr lang="zh-CN" altLang="en-US"/>
          </a:p>
          <a:p>
            <a:r>
              <a:rPr lang="zh-CN" altLang="en-US"/>
              <a:t>2，用两个奶分别给两个孩子喂，这叫并行。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PA_组合 47"/>
          <p:cNvGrpSpPr/>
          <p:nvPr userDrawn="1">
            <p:custDataLst>
              <p:tags r:id="rId3"/>
            </p:custDataLst>
          </p:nvPr>
        </p:nvGrpSpPr>
        <p:grpSpPr>
          <a:xfrm>
            <a:off x="461010" y="781050"/>
            <a:ext cx="1447800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660" y="125095"/>
            <a:ext cx="10515600" cy="655955"/>
          </a:xfrm>
        </p:spPr>
        <p:txBody>
          <a:bodyPr anchor="b"/>
          <a:lstStyle>
            <a:lvl1pPr>
              <a:defRPr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1740"/>
            <a:ext cx="10515600" cy="1111250"/>
          </a:xfrm>
        </p:spPr>
        <p:txBody>
          <a:bodyPr anchor="b"/>
          <a:lstStyle>
            <a:lvl1pPr algn="ctr">
              <a:defRPr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451225"/>
            <a:ext cx="10515600" cy="11112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15.jpeg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tags" Target="../tags/tag17.xml"/><Relationship Id="rId4" Type="http://schemas.openxmlformats.org/officeDocument/2006/relationships/image" Target="../media/image4.png"/><Relationship Id="rId3" Type="http://schemas.openxmlformats.org/officeDocument/2006/relationships/tags" Target="../tags/tag16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image" Target="../media/image15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Kotlin</a:t>
            </a:r>
            <a:r>
              <a:rPr lang="zh-CN" altLang="en-US"/>
              <a:t>进阶</a:t>
            </a:r>
            <a:r>
              <a:rPr lang="en-US" altLang="zh-CN"/>
              <a:t>-</a:t>
            </a:r>
            <a:r>
              <a:rPr lang="zh-CN" altLang="en-US"/>
              <a:t>协程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一个网络请求的例子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常规用法</a:t>
            </a:r>
            <a:endParaRPr lang="zh-CN" altLang="en-US"/>
          </a:p>
        </p:txBody>
      </p:sp>
      <p:pic>
        <p:nvPicPr>
          <p:cNvPr id="4" name="图片 3" descr="TY{Y0HJ3)F]GI2UAQD{[P_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250315"/>
            <a:ext cx="6657975" cy="628650"/>
          </a:xfrm>
          <a:prstGeom prst="rect">
            <a:avLst/>
          </a:prstGeom>
        </p:spPr>
      </p:pic>
      <p:pic>
        <p:nvPicPr>
          <p:cNvPr id="5" name="图片 4" descr="Q5U_56JY~48@P(WPRFI(QZ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015490"/>
            <a:ext cx="987742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RxJava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3" name="图片 2" descr="HP@]`80N]T~E@6`[B~TT$X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172210"/>
            <a:ext cx="7258050" cy="847725"/>
          </a:xfrm>
          <a:prstGeom prst="rect">
            <a:avLst/>
          </a:prstGeom>
        </p:spPr>
      </p:pic>
      <p:pic>
        <p:nvPicPr>
          <p:cNvPr id="4" name="图片 3" descr="SX}S9%G5CPN@9$~DLG{$4Q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2125980"/>
            <a:ext cx="862965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Kotlin</a:t>
            </a:r>
            <a:r>
              <a:rPr lang="zh-CN" altLang="en-US"/>
              <a:t>协程</a:t>
            </a:r>
            <a:endParaRPr lang="zh-CN" altLang="en-US"/>
          </a:p>
        </p:txBody>
      </p:sp>
      <p:pic>
        <p:nvPicPr>
          <p:cNvPr id="3" name="图片 2" descr="Q46SQO_S7S]8E6~J(_XGCS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861060"/>
            <a:ext cx="7810500" cy="1533525"/>
          </a:xfrm>
          <a:prstGeom prst="rect">
            <a:avLst/>
          </a:prstGeom>
        </p:spPr>
      </p:pic>
      <p:pic>
        <p:nvPicPr>
          <p:cNvPr id="4" name="图片 3" descr="1L(_IQYK7(@()86JBQ]WN@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2438400"/>
            <a:ext cx="86868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rgbClr val="4472C4"/>
                </a:solidFill>
              </a:rPr>
              <a:t>Kotlin</a:t>
            </a:r>
            <a:r>
              <a:rPr lang="zh-CN" altLang="en-US">
                <a:solidFill>
                  <a:srgbClr val="4472C4"/>
                </a:solidFill>
              </a:rPr>
              <a:t>协程的好处</a:t>
            </a:r>
            <a:endParaRPr lang="zh-CN" altLang="en-US">
              <a:solidFill>
                <a:srgbClr val="4472C4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810260" y="1398270"/>
          <a:ext cx="9551670" cy="260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835"/>
                <a:gridCol w="4775835"/>
              </a:tblGrid>
              <a:tr h="8674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solidFill>
                            <a:srgbClr val="FFFFFF"/>
                          </a:solidFill>
                        </a:rPr>
                        <a:t>传统方式</a:t>
                      </a: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FFFF"/>
                          </a:solidFill>
                        </a:rPr>
                        <a:t>回调地狱</a:t>
                      </a:r>
                      <a:endParaRPr lang="zh-CN" altLang="en-US">
                        <a:solidFill>
                          <a:srgbClr val="FFFFFF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4D4D"/>
                    </a:solidFill>
                  </a:tcPr>
                </a:tc>
              </a:tr>
              <a:tr h="8674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RxJava</a:t>
                      </a: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方式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各种操作符，复杂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674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04040"/>
                          </a:solidFill>
                        </a:rPr>
                        <a:t>Kotlin</a:t>
                      </a: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协程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04040"/>
                          </a:solidFill>
                        </a:rPr>
                        <a:t>简洁直观</a:t>
                      </a:r>
                      <a:endParaRPr lang="zh-CN" altLang="en-US">
                        <a:solidFill>
                          <a:srgbClr val="404040"/>
                        </a:solidFill>
                      </a:endParaRPr>
                    </a:p>
                  </a:txBody>
                  <a:tcPr anchor="ctr" anchorCtr="0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E34D4D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suspend</a:t>
            </a:r>
            <a:r>
              <a:rPr lang="zh-CN" altLang="en-US"/>
              <a:t>揭秘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660" y="987425"/>
            <a:ext cx="10600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suspend 函数是 Kotlin 编译器对协程支持的唯一的黑魔法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8780" y="1553210"/>
            <a:ext cx="67240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GlobalScope.launch {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           val repos</a:t>
            </a:r>
            <a:r>
              <a:rPr lang="zh-CN" altLang="en-US"/>
              <a:t>  = </a:t>
            </a:r>
            <a:r>
              <a:rPr lang="zh-CN" altLang="en-US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</a:rPr>
              <a:t>gitHubApi.listRepos("zerovip")</a:t>
            </a:r>
            <a:endParaRPr lang="zh-CN" altLang="en-US">
              <a:ln>
                <a:solidFill>
                  <a:srgbClr val="92D050"/>
                </a:solidFill>
              </a:ln>
              <a:solidFill>
                <a:srgbClr val="92D050"/>
              </a:solidFill>
            </a:endParaRPr>
          </a:p>
          <a:p>
            <a:r>
              <a:rPr lang="zh-CN" altLang="en-US"/>
              <a:t>            </a:t>
            </a:r>
            <a:r>
              <a:rPr lang="en-US" altLang="zh-CN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showRepos(repos)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       }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" name="图片 4" descr="UPXB8A8790XHYH`70HNFM6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2795" y="1553210"/>
            <a:ext cx="38671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suspend</a:t>
            </a:r>
            <a:r>
              <a:rPr lang="zh-CN" altLang="en-US"/>
              <a:t>揭秘</a:t>
            </a:r>
            <a:endParaRPr lang="zh-CN" altLang="en-US"/>
          </a:p>
        </p:txBody>
      </p:sp>
      <p:pic>
        <p:nvPicPr>
          <p:cNvPr id="6" name="图片 5" descr="corouti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1196340"/>
            <a:ext cx="84582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Kotlin 协程的工作机制是怎样的？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7660" y="1031875"/>
            <a:ext cx="63531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@SinceKotlin("1.3")</a:t>
            </a:r>
            <a:endParaRPr lang="zh-CN" altLang="en-US"/>
          </a:p>
          <a:p>
            <a:r>
              <a:rPr lang="zh-CN" altLang="en-US"/>
              <a:t>public interface Continuation&lt;in T&gt; {</a:t>
            </a:r>
            <a:endParaRPr lang="zh-CN" altLang="en-US"/>
          </a:p>
          <a:p>
            <a:r>
              <a:rPr lang="zh-CN" altLang="en-US"/>
              <a:t>     public val context: CoroutineContext</a:t>
            </a:r>
            <a:endParaRPr lang="zh-CN" altLang="en-US"/>
          </a:p>
          <a:p>
            <a:r>
              <a:rPr lang="zh-CN" altLang="en-US"/>
              <a:t>    public fun resumeWith(result: Result&lt;T&gt;)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7660" y="2762250"/>
            <a:ext cx="69043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public interface Callback&lt;T&gt; {</a:t>
            </a:r>
            <a:endParaRPr lang="zh-CN" altLang="en-US"/>
          </a:p>
          <a:p>
            <a:r>
              <a:rPr lang="zh-CN" altLang="en-US"/>
              <a:t>  void onResponse(Call&lt;T&gt; call, Response&lt;T&gt; response);</a:t>
            </a:r>
            <a:endParaRPr lang="zh-CN" altLang="en-US"/>
          </a:p>
          <a:p>
            <a:r>
              <a:rPr lang="zh-CN" altLang="en-US"/>
              <a:t>  void onFailure(Call&lt;T&gt; call, Throwable t);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2250" y="172720"/>
            <a:ext cx="1081214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GlobalScope.launch {</a:t>
            </a:r>
            <a:endParaRPr lang="zh-CN" altLang="en-US"/>
          </a:p>
          <a:p>
            <a:r>
              <a:rPr lang="zh-CN" altLang="en-US"/>
              <a:t>            val reposDeferred =  gitHubApi.listReposDeferred("zerovip").await(</a:t>
            </a:r>
            <a:r>
              <a:rPr lang="en-US" altLang="zh-CN"/>
              <a:t>object:              Countinuation&lt;List&lt;Repo&gt;&gt;</a:t>
            </a:r>
            <a:r>
              <a:rPr lang="zh-CN" altLang="en-US"/>
              <a:t>)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              override fun resume(value: </a:t>
            </a:r>
            <a:r>
              <a:rPr lang="en-US" altLang="zh-CN">
                <a:sym typeface="+mn-ea"/>
              </a:rPr>
              <a:t>List&lt;Repo&gt;</a:t>
            </a:r>
            <a:r>
              <a:rPr lang="en-US" altLang="zh-CN"/>
              <a:t>) {</a:t>
            </a:r>
            <a:endParaRPr lang="en-US" altLang="zh-CN"/>
          </a:p>
          <a:p>
            <a:r>
              <a:rPr lang="en-US" altLang="zh-CN"/>
              <a:t>                showReops(value)</a:t>
            </a:r>
            <a:endParaRPr lang="en-US" altLang="zh-CN"/>
          </a:p>
          <a:p>
            <a:r>
              <a:rPr lang="en-US" altLang="zh-CN"/>
              <a:t>            }</a:t>
            </a:r>
            <a:endParaRPr lang="en-US" altLang="zh-CN"/>
          </a:p>
          <a:p>
            <a:r>
              <a:rPr lang="en-US" altLang="zh-CN"/>
              <a:t>  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public inline class Result&lt;out T&gt; @PublishedApi internal constructor(</a:t>
            </a:r>
            <a:endParaRPr lang="zh-CN" altLang="en-US"/>
          </a:p>
          <a:p>
            <a:r>
              <a:rPr lang="zh-CN" altLang="en-US"/>
              <a:t>    @PublishedApi</a:t>
            </a:r>
            <a:endParaRPr lang="zh-CN" altLang="en-US"/>
          </a:p>
          <a:p>
            <a:r>
              <a:rPr lang="zh-CN" altLang="en-US"/>
              <a:t>    internal val value: Any?</a:t>
            </a:r>
            <a:endParaRPr lang="zh-CN" altLang="en-US"/>
          </a:p>
          <a:p>
            <a:r>
              <a:rPr lang="zh-CN" altLang="en-US"/>
              <a:t>) : Serializable {</a:t>
            </a:r>
            <a:endParaRPr lang="zh-CN" altLang="en-US"/>
          </a:p>
          <a:p>
            <a:r>
              <a:rPr lang="zh-CN" altLang="en-US"/>
              <a:t>    public companion object {</a:t>
            </a:r>
            <a:endParaRPr lang="zh-CN" altLang="en-US"/>
          </a:p>
          <a:p>
            <a:r>
              <a:rPr lang="zh-CN" altLang="en-US"/>
              <a:t>        public inline fun &lt;T&gt; success(value: T): Result&lt;T&gt; =</a:t>
            </a:r>
            <a:endParaRPr lang="zh-CN" altLang="en-US"/>
          </a:p>
          <a:p>
            <a:r>
              <a:rPr lang="zh-CN" altLang="en-US"/>
              <a:t>            Result(value)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public inline fun &lt;T&gt; failure(exception: Throwable): Result&lt;T&gt; =</a:t>
            </a:r>
            <a:endParaRPr lang="zh-CN" altLang="en-US"/>
          </a:p>
          <a:p>
            <a:r>
              <a:rPr lang="zh-CN" altLang="en-US"/>
              <a:t>            Result(createFailure(exception))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Day 1</a:t>
            </a:r>
            <a:endParaRPr lang="en-US" altLang="zh-CN"/>
          </a:p>
        </p:txBody>
      </p:sp>
      <p:pic>
        <p:nvPicPr>
          <p:cNvPr id="3" name="图片 2" descr="kotlin协程浅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3874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Alvin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前阿里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P7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移动架构师，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曾就职于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Nubia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等一线互联网公司。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国防科大研究生毕业，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全球首批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中国联通移动架构师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某游戏公司主程，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前爱奇艺高程。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系统定制，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腾讯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往期视频加雪玲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UIGHOFUE@V_18L]~Q04N}[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5" y="1426845"/>
            <a:ext cx="333375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61035" y="2369185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08" y="1989627"/>
            <a:ext cx="2327099" cy="2879013"/>
          </a:xfrm>
          <a:prstGeom prst="rect">
            <a:avLst/>
          </a:prstGeom>
        </p:spPr>
      </p:pic>
      <p:pic>
        <p:nvPicPr>
          <p:cNvPr id="2" name="图片 1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45" y="1661160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Day 2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Kotlin 协程实现原理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084580"/>
            <a:ext cx="7877810" cy="2887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7660" y="4403090"/>
            <a:ext cx="104457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客户端角色(Client)：创建一个具体命令ConcreteCommand对象并确定其接收者。</a:t>
            </a:r>
            <a:endParaRPr lang="zh-CN" altLang="en-US"/>
          </a:p>
          <a:p>
            <a:r>
              <a:rPr lang="zh-CN" altLang="en-US"/>
              <a:t>命令角色(Command)： 声明一个给所有具体命令类的抽象接口。</a:t>
            </a:r>
            <a:endParaRPr lang="zh-CN" altLang="en-US"/>
          </a:p>
          <a:p>
            <a:r>
              <a:rPr lang="zh-CN" altLang="en-US"/>
              <a:t>具体命令角色(ConcreteCommand)：定义一个接收者和行为之间的弱耦合；实现execute()方法，负责调用接收者的相应操作。execute()方法通常叫做执行方法。</a:t>
            </a:r>
            <a:endParaRPr lang="zh-CN" altLang="en-US"/>
          </a:p>
          <a:p>
            <a:r>
              <a:rPr lang="zh-CN" altLang="en-US"/>
              <a:t>请求者角色(Invoker)：负责调用命令对象执行请求，相关的方法叫做行动方法。</a:t>
            </a:r>
            <a:endParaRPr lang="zh-CN" altLang="en-US"/>
          </a:p>
          <a:p>
            <a:r>
              <a:rPr lang="zh-CN" altLang="en-US"/>
              <a:t>接收者角色(Receiver)：负责具体实施和执行一个请求。任何一个类都可以成为接收者，实施和执行请求的方法叫做行动方法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Kotlin 协程实现原理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40690" y="1082675"/>
            <a:ext cx="1082484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连续传递模式 (CPS: Continuation-Passing Style)</a:t>
            </a:r>
            <a:endParaRPr lang="zh-CN" altLang="en-US"/>
          </a:p>
          <a:p>
            <a:r>
              <a:rPr lang="zh-CN" altLang="en-US"/>
              <a:t>例如 requestToken() 的 Continuation 是: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val post = createPost(token, item)</a:t>
            </a:r>
            <a:endParaRPr lang="zh-CN" altLang="en-US"/>
          </a:p>
          <a:p>
            <a:r>
              <a:rPr lang="zh-CN" altLang="en-US"/>
              <a:t>processPost(post)</a:t>
            </a:r>
            <a:endParaRPr lang="zh-CN" altLang="en-US"/>
          </a:p>
          <a:p>
            <a:r>
              <a:rPr lang="zh-CN" altLang="en-US"/>
              <a:t>所以写成 CPS 的模式是: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fun postItem(item: Item) {</a:t>
            </a:r>
            <a:endParaRPr lang="zh-CN" altLang="en-US"/>
          </a:p>
          <a:p>
            <a:r>
              <a:rPr lang="zh-CN" altLang="en-US"/>
              <a:t>    requestToken { token -&gt;</a:t>
            </a:r>
            <a:endParaRPr lang="zh-CN" altLang="en-US"/>
          </a:p>
          <a:p>
            <a:r>
              <a:rPr lang="zh-CN" altLang="en-US"/>
              <a:t>        createPost(token, item)</a:t>
            </a:r>
            <a:endParaRPr lang="zh-CN" altLang="en-US"/>
          </a:p>
          <a:p>
            <a:r>
              <a:rPr lang="zh-CN" altLang="en-US"/>
              <a:t>        processPost(post)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同理, createPost 的 Continuation 是:</a:t>
            </a:r>
            <a:endParaRPr lang="zh-CN" altLang="en-US"/>
          </a:p>
          <a:p>
            <a:r>
              <a:rPr lang="zh-CN" altLang="en-US"/>
              <a:t>processPost(post)</a:t>
            </a:r>
            <a:endParaRPr lang="zh-CN" altLang="en-US"/>
          </a:p>
          <a:p>
            <a:r>
              <a:rPr lang="zh-CN" altLang="en-US"/>
              <a:t>全部转换为 CPS 的模式, 最终的结果为: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fun postItem(item: Item) {</a:t>
            </a:r>
            <a:endParaRPr lang="zh-CN" altLang="en-US"/>
          </a:p>
          <a:p>
            <a:r>
              <a:rPr lang="zh-CN" altLang="en-US"/>
              <a:t>    requestToken { token -&gt;</a:t>
            </a:r>
            <a:endParaRPr lang="zh-CN" altLang="en-US"/>
          </a:p>
          <a:p>
            <a:r>
              <a:rPr lang="zh-CN" altLang="en-US"/>
              <a:t>        createPost(token, item) { post -&gt;</a:t>
            </a:r>
            <a:endParaRPr lang="zh-CN" altLang="en-US"/>
          </a:p>
          <a:p>
            <a:r>
              <a:rPr lang="zh-CN" altLang="en-US"/>
              <a:t>            processPost(post)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Kotlin 协程实现原理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706755"/>
            <a:ext cx="11468735" cy="64928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Android</a:t>
            </a:r>
            <a:r>
              <a:rPr lang="zh-CN" altLang="en-US"/>
              <a:t>的</a:t>
            </a:r>
            <a:r>
              <a:rPr lang="en-US" altLang="zh-CN"/>
              <a:t>jetpack</a:t>
            </a:r>
            <a:r>
              <a:rPr lang="zh-CN" altLang="en-US"/>
              <a:t>中的</a:t>
            </a:r>
            <a:r>
              <a:rPr lang="en-US" altLang="zh-CN"/>
              <a:t>协程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27660" y="1098550"/>
            <a:ext cx="96043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UI 生命周期作用域</a:t>
            </a:r>
            <a:endParaRPr lang="zh-CN" altLang="en-US"/>
          </a:p>
          <a:p>
            <a:r>
              <a:rPr lang="zh-CN" altLang="en-US"/>
              <a:t>Android 开发经常想到的一点就是让发出去的请求能够在当前 UI 或者 Activity 退出或者销毁的时候能够自动取消，我们在用 RxJava 的时候也有过各种各样的方案来解决这个问题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class MyViewModel: ViewModel() {</a:t>
            </a:r>
            <a:endParaRPr lang="zh-CN" altLang="en-US"/>
          </a:p>
          <a:p>
            <a:r>
              <a:rPr lang="zh-CN" altLang="en-US"/>
              <a:t>        init {</a:t>
            </a:r>
            <a:endParaRPr lang="zh-CN" altLang="en-US"/>
          </a:p>
          <a:p>
            <a:r>
              <a:rPr lang="zh-CN" altLang="en-US"/>
              <a:t>            viewModelScope.launch {</a:t>
            </a:r>
            <a:endParaRPr lang="zh-CN" altLang="en-US"/>
          </a:p>
          <a:p>
            <a:r>
              <a:rPr lang="zh-CN" altLang="en-US"/>
              <a:t>                // Coroutine that will be canceled when the ViewModel is cleared.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Android</a:t>
            </a:r>
            <a:r>
              <a:rPr lang="zh-CN" altLang="en-US"/>
              <a:t>的</a:t>
            </a:r>
            <a:r>
              <a:rPr lang="en-US" altLang="zh-CN"/>
              <a:t>jetpack</a:t>
            </a:r>
            <a:r>
              <a:rPr lang="zh-CN" altLang="en-US"/>
              <a:t>中的</a:t>
            </a:r>
            <a:r>
              <a:rPr lang="en-US" altLang="zh-CN"/>
              <a:t>协程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27660" y="1098550"/>
            <a:ext cx="96043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MyFragment: Fragment() {</a:t>
            </a:r>
            <a:endParaRPr lang="zh-CN" altLang="en-US"/>
          </a:p>
          <a:p>
            <a:r>
              <a:rPr lang="zh-CN" altLang="en-US"/>
              <a:t>        override fun onViewCreated(view: View, savedInstanceState: Bundle?) {</a:t>
            </a:r>
            <a:endParaRPr lang="zh-CN" altLang="en-US"/>
          </a:p>
          <a:p>
            <a:r>
              <a:rPr lang="zh-CN" altLang="en-US"/>
              <a:t>            super.onViewCreated(view, savedInstanceState)</a:t>
            </a:r>
            <a:endParaRPr lang="zh-CN" altLang="en-US"/>
          </a:p>
          <a:p>
            <a:r>
              <a:rPr lang="zh-CN" altLang="en-US"/>
              <a:t>            viewLifecycleOwner.lifecycleScope.launch {</a:t>
            </a:r>
            <a:endParaRPr lang="zh-CN" altLang="en-US"/>
          </a:p>
          <a:p>
            <a:r>
              <a:rPr lang="zh-CN" altLang="en-US"/>
              <a:t>                val params = TextViewCompat.getTextMetricsParams(textView)</a:t>
            </a:r>
            <a:endParaRPr lang="zh-CN" altLang="en-US"/>
          </a:p>
          <a:p>
            <a:r>
              <a:rPr lang="zh-CN" altLang="en-US"/>
              <a:t>                val precomputedText = withContext(Dispatchers.Default) {</a:t>
            </a:r>
            <a:endParaRPr lang="zh-CN" altLang="en-US"/>
          </a:p>
          <a:p>
            <a:r>
              <a:rPr lang="zh-CN" altLang="en-US"/>
              <a:t>                    PrecomputedTextCompat.create(longTextContent, params)</a:t>
            </a:r>
            <a:endParaRPr lang="zh-CN" altLang="en-US"/>
          </a:p>
          <a:p>
            <a:r>
              <a:rPr lang="zh-CN" altLang="en-US"/>
              <a:t>                }</a:t>
            </a:r>
            <a:endParaRPr lang="zh-CN" altLang="en-US"/>
          </a:p>
          <a:p>
            <a:r>
              <a:rPr lang="zh-CN" altLang="en-US"/>
              <a:t>                TextViewCompat.setPrecomputedText(textView, precomputedText)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圆角矩形 24"/>
          <p:cNvSpPr/>
          <p:nvPr/>
        </p:nvSpPr>
        <p:spPr>
          <a:xfrm>
            <a:off x="521446" y="103949"/>
            <a:ext cx="3304795" cy="928355"/>
          </a:xfrm>
          <a:prstGeom prst="roundRect">
            <a:avLst/>
          </a:prstGeo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8412" y="2408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60F1E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新人福利</a:t>
            </a:r>
            <a:endParaRPr lang="zh-CN" altLang="en-US" sz="3200" dirty="0">
              <a:solidFill>
                <a:srgbClr val="060F1E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78883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33225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6293" y="1792112"/>
            <a:ext cx="2907524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剪去对角的矩形 31"/>
          <p:cNvSpPr/>
          <p:nvPr/>
        </p:nvSpPr>
        <p:spPr>
          <a:xfrm>
            <a:off x="506370" y="1495963"/>
            <a:ext cx="3339601" cy="1336523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35" y="1363980"/>
            <a:ext cx="8496300" cy="11482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281680"/>
            <a:ext cx="3399790" cy="3153410"/>
          </a:xfrm>
          <a:prstGeom prst="rect">
            <a:avLst/>
          </a:prstGeom>
        </p:spPr>
      </p:pic>
      <p:pic>
        <p:nvPicPr>
          <p:cNvPr id="5" name="图片 4" descr="UIGHOFUE@V_18L]~Q04N}[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" y="3055620"/>
            <a:ext cx="3333750" cy="349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Alvin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前阿里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P7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移动架构师，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曾就职于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Nubia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等一线互联网公司。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国防科大研究生毕业，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全球首批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中国联通移动架构师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某游戏公司主程，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前爱奇艺高程。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系统定制，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腾讯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往期视频加雪玲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UIGHOFUE@V_18L]~Q04N}[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5" y="1426845"/>
            <a:ext cx="333375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为什么需要协程？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660" y="1325880"/>
            <a:ext cx="112566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200">
                <a:solidFill>
                  <a:schemeClr val="accent2"/>
                </a:solidFill>
              </a:rPr>
              <a:t>你用过线程吗？</a:t>
            </a:r>
            <a:endParaRPr lang="zh-CN" altLang="en-US" sz="7200">
              <a:solidFill>
                <a:schemeClr val="accent2"/>
              </a:solidFill>
            </a:endParaRPr>
          </a:p>
          <a:p>
            <a:r>
              <a:rPr lang="zh-CN" altLang="en-US" sz="7200">
                <a:solidFill>
                  <a:schemeClr val="accent2"/>
                </a:solidFill>
              </a:rPr>
              <a:t>你写过回调吗？</a:t>
            </a:r>
            <a:endParaRPr lang="zh-CN" altLang="en-US" sz="7200">
              <a:solidFill>
                <a:schemeClr val="accent2"/>
              </a:solidFill>
            </a:endParaRPr>
          </a:p>
          <a:p>
            <a:r>
              <a:rPr lang="zh-CN" altLang="en-US" sz="7200">
                <a:solidFill>
                  <a:schemeClr val="accent2"/>
                </a:solidFill>
              </a:rPr>
              <a:t>你用过 RxJava 吗？</a:t>
            </a:r>
            <a:endParaRPr lang="zh-CN" altLang="en-US" sz="7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协程是什么？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6405" y="1055370"/>
            <a:ext cx="10396855" cy="4646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协程</a:t>
            </a:r>
            <a:r>
              <a:rPr lang="zh-CN" altLang="en-US"/>
              <a:t>（英语：coroutine）是计算机程序的一类组件，推广了协作式多任务的子程序，允许执行被挂起与被恢复。相对子例程而言，协程更为一般和灵活，但在实践中使用没有子例程那样广泛。协程更适合于用来实现彼此熟悉的程序组件，如协作式多任务、异常处理、事件循环、迭代器、无限列表和管道。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>
                <a:solidFill>
                  <a:srgbClr val="FF0000"/>
                </a:solidFill>
              </a:rPr>
              <a:t>同线程的比较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/>
              <a:t>协程非常类似于线程。但是协程是协作式多任务的，而线程典型是抢占式多任务的。这意味着协程提供</a:t>
            </a:r>
            <a:r>
              <a:rPr lang="zh-CN" altLang="en-US" sz="2000">
                <a:solidFill>
                  <a:srgbClr val="FF0000"/>
                </a:solidFill>
              </a:rPr>
              <a:t>并发</a:t>
            </a:r>
            <a:r>
              <a:rPr lang="zh-CN" altLang="en-US"/>
              <a:t>性而非</a:t>
            </a:r>
            <a:r>
              <a:rPr lang="zh-CN" altLang="en-US" sz="2000">
                <a:solidFill>
                  <a:srgbClr val="FF0000"/>
                </a:solidFill>
              </a:rPr>
              <a:t>并行</a:t>
            </a:r>
            <a:r>
              <a:rPr lang="zh-CN" altLang="en-US"/>
              <a:t>性。协程超过线程的好处是它们可以用于硬性实时的语境（在协程之间的切换不需要涉及任何系统调用或任何阻塞调用），这里不需要用来守卫关键区块的同步性原语（primitive）比如互斥锁、信号量等，并且不需要来自操作系统的支持。有可能以一种对调用代码透明的方式，使用抢占式调度的线程实现协程，但是会失去某些利益（特别是对硬性实时操作的适合性和相对廉价的相互之间切换）</a:t>
            </a:r>
            <a:endParaRPr lang="zh-CN" altLang="en-US"/>
          </a:p>
          <a:p>
            <a:endParaRPr lang="zh-CN" altLang="en-US"/>
          </a:p>
          <a:p>
            <a:r>
              <a:rPr lang="zh-CN" altLang="en-US" sz="4800">
                <a:solidFill>
                  <a:schemeClr val="accent5"/>
                </a:solidFill>
              </a:rPr>
              <a:t>Kotlin 协程又是什么？</a:t>
            </a:r>
            <a:endParaRPr lang="zh-CN" altLang="en-US" sz="4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并发</a:t>
            </a:r>
            <a:r>
              <a:rPr lang="en-US" altLang="zh-CN">
                <a:sym typeface="+mn-ea"/>
              </a:rPr>
              <a:t>VS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并行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27660" y="972820"/>
            <a:ext cx="6553835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B050"/>
                </a:solidFill>
              </a:rPr>
              <a:t>并发</a:t>
            </a:r>
            <a:r>
              <a:rPr lang="en-US" altLang="zh-CN" sz="2000">
                <a:solidFill>
                  <a:srgbClr val="00B050"/>
                </a:solidFill>
              </a:rPr>
              <a:t>: </a:t>
            </a:r>
            <a:r>
              <a:rPr lang="zh-CN" altLang="en-US">
                <a:solidFill>
                  <a:schemeClr val="tx1"/>
                </a:solidFill>
              </a:rPr>
              <a:t>在操作系统中，是指一个时间段中有几个程序都处于已启动运行到运行完毕之间，且这几个程序都是在同一个处理机上运行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rgbClr val="00B050"/>
                </a:solidFill>
              </a:rPr>
              <a:t>并行</a:t>
            </a:r>
            <a:r>
              <a:rPr lang="en-US" altLang="zh-CN" sz="2000">
                <a:solidFill>
                  <a:srgbClr val="00B050"/>
                </a:solidFill>
              </a:rPr>
              <a:t>: </a:t>
            </a:r>
            <a:r>
              <a:rPr lang="zh-CN" altLang="en-US">
                <a:solidFill>
                  <a:schemeClr val="tx1"/>
                </a:solidFill>
              </a:rPr>
              <a:t>当系统有一个以上CPU时，当一个CPU执行一个进程时，另一个CPU可以执行另一个进程，两个进程互不抢占CPU资源，可以同时进行，这种方式我们称之为并行(Parallel)</a:t>
            </a:r>
            <a:endParaRPr lang="zh-CN" altLang="en-US" sz="2000">
              <a:solidFill>
                <a:srgbClr val="00B05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通俗的来说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00B050"/>
                </a:solidFill>
              </a:rPr>
              <a:t>并发（Concurrency）</a:t>
            </a:r>
            <a:r>
              <a:rPr lang="zh-CN" altLang="en-US"/>
              <a:t>是同时处理很多事情（dealing with lots of things at once）</a:t>
            </a:r>
            <a:endParaRPr lang="zh-CN" altLang="en-US"/>
          </a:p>
          <a:p>
            <a:r>
              <a:rPr lang="zh-CN" altLang="en-US" sz="2000">
                <a:solidFill>
                  <a:srgbClr val="00B050"/>
                </a:solidFill>
              </a:rPr>
              <a:t>并行（Parallelism）</a:t>
            </a:r>
            <a:r>
              <a:rPr lang="zh-CN" altLang="en-US"/>
              <a:t>   是同时执行很多事情（doing lots of things at once）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65570" y="2562225"/>
            <a:ext cx="5715000" cy="4295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13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1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5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1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17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5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6.xml><?xml version="1.0" encoding="utf-8"?>
<p:tagLst xmlns:p="http://schemas.openxmlformats.org/presentationml/2006/main">
  <p:tag name="KSO_WM_UNIT_PLACING_PICTURE_USER_VIEWPORT" val="{&quot;height&quot;:6765,&quot;width&quot;:9000}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8.xml><?xml version="1.0" encoding="utf-8"?>
<p:tagLst xmlns:p="http://schemas.openxmlformats.org/presentationml/2006/main">
  <p:tag name="KSO_WM_UNIT_TABLE_BEAUTIFY" val="smartTable{0d6f6e89-49cd-430c-9b2a-41f51a44169d}"/>
  <p:tag name="TABLE_SKINIDX" val="1"/>
  <p:tag name="TABLE_COLORIDX" val="c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4892</Words>
  <Application>WPS 演示</Application>
  <PresentationFormat>宽屏</PresentationFormat>
  <Paragraphs>354</Paragraphs>
  <Slides>35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等线</vt:lpstr>
      <vt:lpstr>等线 Light</vt:lpstr>
      <vt:lpstr>微软雅黑</vt:lpstr>
      <vt:lpstr>Arial Unicode MS</vt:lpstr>
      <vt:lpstr>思源黑体 CN Medium</vt:lpstr>
      <vt:lpstr>黑体</vt:lpstr>
      <vt:lpstr>Clear Sans Light</vt:lpstr>
      <vt:lpstr>Times New Roman</vt:lpstr>
      <vt:lpstr>Gill Sans</vt:lpstr>
      <vt:lpstr>Segoe UI</vt:lpstr>
      <vt:lpstr>思源黑体 CN Normal</vt:lpstr>
      <vt:lpstr>WPS-Bullets</vt:lpstr>
      <vt:lpstr>字魂59号-创粗黑</vt:lpstr>
      <vt:lpstr>Office 主题​​</vt:lpstr>
      <vt:lpstr>Kotlin进阶-协程</vt:lpstr>
      <vt:lpstr>Day 1</vt:lpstr>
      <vt:lpstr>PowerPoint 演示文稿</vt:lpstr>
      <vt:lpstr>PowerPoint 演示文稿</vt:lpstr>
      <vt:lpstr>   享学讲师团队</vt:lpstr>
      <vt:lpstr>PowerPoint 演示文稿</vt:lpstr>
      <vt:lpstr>为什么需要协程？</vt:lpstr>
      <vt:lpstr>协程是什么？</vt:lpstr>
      <vt:lpstr>并发VS并行</vt:lpstr>
      <vt:lpstr>一个网络请求的例子</vt:lpstr>
      <vt:lpstr>常规用法</vt:lpstr>
      <vt:lpstr>RxJava版本</vt:lpstr>
      <vt:lpstr>Kotlin协程</vt:lpstr>
      <vt:lpstr>Kotlin协程的好处</vt:lpstr>
      <vt:lpstr>suspend揭秘</vt:lpstr>
      <vt:lpstr>suspend揭秘</vt:lpstr>
      <vt:lpstr>Kotlin 协程的工作机制是怎样的？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2</vt:lpstr>
      <vt:lpstr>Kotlin 协程实现原理</vt:lpstr>
      <vt:lpstr>Kotlin 协程实现原理</vt:lpstr>
      <vt:lpstr>Kotlin 协程实现原理</vt:lpstr>
      <vt:lpstr>Android的jetpack中的协程</vt:lpstr>
      <vt:lpstr>Android的jetpack中的协程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738</cp:revision>
  <dcterms:created xsi:type="dcterms:W3CDTF">2016-08-30T15:34:00Z</dcterms:created>
  <dcterms:modified xsi:type="dcterms:W3CDTF">2020-07-16T06:22:52Z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